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Montserrat Light"/>
      <p:regular r:id="rId17"/>
      <p:bold r:id="rId18"/>
      <p:italic r:id="rId19"/>
      <p:boldItalic r:id="rId20"/>
    </p:embeddedFont>
    <p:embeddedFont>
      <p:font typeface="Montserrat ExtraBold"/>
      <p:bold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Light-boldItalic.fntdata"/><Relationship Id="rId11" Type="http://schemas.openxmlformats.org/officeDocument/2006/relationships/slide" Target="slides/slide7.xml"/><Relationship Id="rId22" Type="http://schemas.openxmlformats.org/officeDocument/2006/relationships/font" Target="fonts/MontserratExtraBold-boldItalic.fntdata"/><Relationship Id="rId10" Type="http://schemas.openxmlformats.org/officeDocument/2006/relationships/slide" Target="slides/slide6.xml"/><Relationship Id="rId21" Type="http://schemas.openxmlformats.org/officeDocument/2006/relationships/font" Target="fonts/MontserratExtraBold-bold.fntdata"/><Relationship Id="rId13" Type="http://schemas.openxmlformats.org/officeDocument/2006/relationships/font" Target="fonts/Montserrat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MontserratLight-regular.fntdata"/><Relationship Id="rId16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19" Type="http://schemas.openxmlformats.org/officeDocument/2006/relationships/font" Target="fonts/MontserratLight-italic.fntdata"/><Relationship Id="rId6" Type="http://schemas.openxmlformats.org/officeDocument/2006/relationships/slide" Target="slides/slide2.xml"/><Relationship Id="rId18" Type="http://schemas.openxmlformats.org/officeDocument/2006/relationships/font" Target="fonts/MontserratLigh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7b319ff6a_12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7b319ff6a_1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7b319ff6a_11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7b319ff6a_1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7b319ff6a_11_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7b319ff6a_1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">
    <p:bg>
      <p:bgPr>
        <a:solidFill>
          <a:srgbClr val="000000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" name="Google Shape;5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2438550" y="1811950"/>
            <a:ext cx="4266900" cy="1159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438550" y="2840054"/>
            <a:ext cx="4266900" cy="784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370425" y="1780800"/>
            <a:ext cx="4403100" cy="1944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68300" lvl="0" marL="457200" rtl="0" algn="ctr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1pPr>
            <a:lvl2pPr indent="-368300" lvl="1" marL="914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2pPr>
            <a:lvl3pPr indent="-368300" lvl="2" marL="1371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3pPr>
            <a:lvl4pPr indent="-368300" lvl="3" marL="18288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4pPr>
            <a:lvl5pPr indent="-368300" lvl="4" marL="22860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5pPr>
            <a:lvl6pPr indent="-368300" lvl="5" marL="27432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6pPr>
            <a:lvl7pPr indent="-368300" lvl="6" marL="3200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7pPr>
            <a:lvl8pPr indent="-368300" lvl="7" marL="3657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8pPr>
            <a:lvl9pPr indent="-368300" lvl="8" marL="411480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3593400" y="11623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b="1" sz="7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+ Image">
  <p:cSld name="TITLE_AND_BODY_1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699000" y="790150"/>
            <a:ext cx="3494700" cy="8280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699000" y="1770225"/>
            <a:ext cx="3494700" cy="2583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 rtl="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844325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1" name="Google Shape;41;p8"/>
          <p:cNvSpPr txBox="1"/>
          <p:nvPr>
            <p:ph idx="2" type="body"/>
          </p:nvPr>
        </p:nvSpPr>
        <p:spPr>
          <a:xfrm>
            <a:off x="5524777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2" name="Google Shape;42;p8"/>
          <p:cNvSpPr txBox="1"/>
          <p:nvPr>
            <p:ph idx="3" type="body"/>
          </p:nvPr>
        </p:nvSpPr>
        <p:spPr>
          <a:xfrm>
            <a:off x="7205229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457200" y="534577"/>
            <a:ext cx="8229600" cy="393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228600" lvl="0" marL="457200" algn="ctr">
              <a:spcBef>
                <a:spcPts val="360"/>
              </a:spcBef>
              <a:spcAft>
                <a:spcPts val="100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683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683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683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683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683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683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683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683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683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11" Type="http://schemas.openxmlformats.org/officeDocument/2006/relationships/image" Target="../media/image10.png"/><Relationship Id="rId10" Type="http://schemas.openxmlformats.org/officeDocument/2006/relationships/image" Target="../media/image19.png"/><Relationship Id="rId9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13.png"/><Relationship Id="rId8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regoryfaletto.com/2019/05/19/our-entry-in-the-ocrug-hackathon-2019/" TargetMode="External"/><Relationship Id="rId4" Type="http://schemas.openxmlformats.org/officeDocument/2006/relationships/hyperlink" Target="https://www.sciencedirect.com/science/article/pii/S0013935102943380" TargetMode="External"/><Relationship Id="rId5" Type="http://schemas.openxmlformats.org/officeDocument/2006/relationships/hyperlink" Target="https://www.ncbi.nlm.nih.gov/pubmed/21962832" TargetMode="External"/><Relationship Id="rId6" Type="http://schemas.openxmlformats.org/officeDocument/2006/relationships/hyperlink" Target="https://www.atsdr.cdc.gov/csem/nitrate_2013/docs/nitrite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SAVE THE </a:t>
            </a:r>
            <a:r>
              <a:rPr lang="en" sz="3000"/>
              <a:t>W        LD</a:t>
            </a:r>
            <a:endParaRPr sz="3000"/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8300" y="2240837"/>
            <a:ext cx="854000" cy="6617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>
            <p:ph idx="4294967295" type="body"/>
          </p:nvPr>
        </p:nvSpPr>
        <p:spPr>
          <a:xfrm>
            <a:off x="1117625" y="4350175"/>
            <a:ext cx="6944400" cy="73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Greg Faletto	Javier Orraca	Shruhi Desai	Sam Park	  Faizan Haque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493575" y="911700"/>
            <a:ext cx="24420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% PEOPLE IN POOR/FAIR HEALTH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2010-2018</a:t>
            </a:r>
            <a:endParaRPr/>
          </a:p>
        </p:txBody>
      </p:sp>
      <p:sp>
        <p:nvSpPr>
          <p:cNvPr id="70" name="Google Shape;70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9896" y="818525"/>
            <a:ext cx="5759379" cy="3420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9900" y="818525"/>
            <a:ext cx="5759376" cy="3369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9900" y="818525"/>
            <a:ext cx="5759376" cy="34107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69900" y="818525"/>
            <a:ext cx="5759375" cy="3384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9900" y="818525"/>
            <a:ext cx="5759376" cy="3422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69900" y="818525"/>
            <a:ext cx="5759376" cy="3399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69900" y="818525"/>
            <a:ext cx="5759374" cy="339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269900" y="818525"/>
            <a:ext cx="5759376" cy="3390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269900" y="818525"/>
            <a:ext cx="5759374" cy="3368442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/>
          <p:nvPr/>
        </p:nvSpPr>
        <p:spPr>
          <a:xfrm>
            <a:off x="2176950" y="3098874"/>
            <a:ext cx="675807" cy="527763"/>
          </a:xfrm>
          <a:custGeom>
            <a:rect b="b" l="l" r="r" t="t"/>
            <a:pathLst>
              <a:path extrusionOk="0" h="14405" w="16571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4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699000" y="1229600"/>
            <a:ext cx="2020800" cy="300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HEALTH IMPACTS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(% PEOPLE IN FAIR OR POOR HEALTH)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CALIFORNIA COUNTY WISE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3542650" y="423725"/>
            <a:ext cx="18906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DEPENDING ON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</p:txBody>
      </p:sp>
      <p:sp>
        <p:nvSpPr>
          <p:cNvPr id="88" name="Google Shape;88;p15"/>
          <p:cNvSpPr/>
          <p:nvPr/>
        </p:nvSpPr>
        <p:spPr>
          <a:xfrm>
            <a:off x="3766394" y="3255577"/>
            <a:ext cx="548697" cy="508032"/>
          </a:xfrm>
          <a:custGeom>
            <a:rect b="b" l="l" r="r" t="t"/>
            <a:pathLst>
              <a:path extrusionOk="0" h="16620" w="15695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 txBox="1"/>
          <p:nvPr/>
        </p:nvSpPr>
        <p:spPr>
          <a:xfrm>
            <a:off x="3427725" y="1321900"/>
            <a:ext cx="1159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Population over 65</a:t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4722050" y="1468325"/>
            <a:ext cx="548681" cy="508025"/>
          </a:xfrm>
          <a:custGeom>
            <a:rect b="b" l="l" r="r" t="t"/>
            <a:pathLst>
              <a:path extrusionOk="0" h="16571" w="18956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4607975" y="1855300"/>
            <a:ext cx="7644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Rurality</a:t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3766392" y="2113285"/>
            <a:ext cx="548677" cy="508040"/>
          </a:xfrm>
          <a:custGeom>
            <a:rect b="b" l="l" r="r" t="t"/>
            <a:pathLst>
              <a:path extrusionOk="0" h="15136" w="19126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3614000" y="2506275"/>
            <a:ext cx="950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Earnings</a:t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4725744" y="2646670"/>
            <a:ext cx="548697" cy="508026"/>
          </a:xfrm>
          <a:custGeom>
            <a:rect b="b" l="l" r="r" t="t"/>
            <a:pathLst>
              <a:path extrusionOk="0" h="21243" w="22192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4466250" y="3039675"/>
            <a:ext cx="1159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Pollutant levels (uG/L)</a:t>
            </a:r>
            <a:endParaRPr/>
          </a:p>
        </p:txBody>
      </p:sp>
      <p:sp>
        <p:nvSpPr>
          <p:cNvPr id="96" name="Google Shape;96;p15"/>
          <p:cNvSpPr/>
          <p:nvPr/>
        </p:nvSpPr>
        <p:spPr>
          <a:xfrm>
            <a:off x="3861290" y="858750"/>
            <a:ext cx="292371" cy="508017"/>
          </a:xfrm>
          <a:custGeom>
            <a:rect b="b" l="l" r="r" t="t"/>
            <a:pathLst>
              <a:path extrusionOk="0" h="21073" w="8542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3507950" y="3703975"/>
            <a:ext cx="10656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% White Population</a:t>
            </a:r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1700" y="550550"/>
            <a:ext cx="3460947" cy="383727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/>
          <p:nvPr/>
        </p:nvSpPr>
        <p:spPr>
          <a:xfrm>
            <a:off x="1719901" y="1100631"/>
            <a:ext cx="494806" cy="508064"/>
          </a:xfrm>
          <a:custGeom>
            <a:rect b="b" l="l" r="r" t="t"/>
            <a:pathLst>
              <a:path extrusionOk="0" h="18470" w="14722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/>
          <p:nvPr/>
        </p:nvSpPr>
        <p:spPr>
          <a:xfrm>
            <a:off x="3893775" y="753975"/>
            <a:ext cx="3842238" cy="3759481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6"/>
          <p:cNvSpPr txBox="1"/>
          <p:nvPr>
            <p:ph idx="4294967295" type="body"/>
          </p:nvPr>
        </p:nvSpPr>
        <p:spPr>
          <a:xfrm>
            <a:off x="900750" y="476700"/>
            <a:ext cx="2827800" cy="4190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Insights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1277" y="946523"/>
            <a:ext cx="3478074" cy="2812699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8" name="Google Shape;108;p16"/>
          <p:cNvSpPr/>
          <p:nvPr/>
        </p:nvSpPr>
        <p:spPr>
          <a:xfrm>
            <a:off x="2724763" y="1970548"/>
            <a:ext cx="907777" cy="994794"/>
          </a:xfrm>
          <a:custGeom>
            <a:rect b="b" l="l" r="r" t="t"/>
            <a:pathLst>
              <a:path extrusionOk="0" h="18981" w="15817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AAC56A"/>
            </a:gs>
            <a:gs pos="100000">
              <a:srgbClr val="637736"/>
            </a:gs>
          </a:gsLst>
          <a:lin ang="5400012" scaled="0"/>
        </a:gra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Violations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Due to </a:t>
            </a:r>
            <a:endParaRPr/>
          </a:p>
        </p:txBody>
      </p:sp>
      <p:sp>
        <p:nvSpPr>
          <p:cNvPr id="114" name="Google Shape;114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8325" y="375475"/>
            <a:ext cx="4873569" cy="208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1947" y="2667375"/>
            <a:ext cx="4866325" cy="208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1968077" y="2822252"/>
            <a:ext cx="751699" cy="710047"/>
          </a:xfrm>
          <a:custGeom>
            <a:rect b="b" l="l" r="r" t="t"/>
            <a:pathLst>
              <a:path extrusionOk="0" h="21243" w="22192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endParaRPr/>
          </a:p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18"/>
          <p:cNvSpPr txBox="1"/>
          <p:nvPr/>
        </p:nvSpPr>
        <p:spPr>
          <a:xfrm>
            <a:off x="169800" y="4353425"/>
            <a:ext cx="8804400" cy="7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1821832" y="1815902"/>
            <a:ext cx="899794" cy="860496"/>
          </a:xfrm>
          <a:custGeom>
            <a:rect b="b" l="l" r="r" t="t"/>
            <a:pathLst>
              <a:path extrusionOk="0" h="17228" w="17082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3894500" y="1140300"/>
            <a:ext cx="4840200" cy="280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◦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Nitrate, Arsenic and other metal tend to affect infants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◦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Research for 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poisoning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 effects on gender required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" name="Google Shape;132;p19"/>
          <p:cNvSpPr txBox="1"/>
          <p:nvPr>
            <p:ph idx="4294967295" type="ctrTitle"/>
          </p:nvPr>
        </p:nvSpPr>
        <p:spPr>
          <a:xfrm>
            <a:off x="647100" y="2112645"/>
            <a:ext cx="7949100" cy="138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THANKS</a:t>
            </a:r>
            <a:r>
              <a:rPr lang="en" sz="3600"/>
              <a:t>!</a:t>
            </a:r>
            <a:endParaRPr sz="3600"/>
          </a:p>
        </p:txBody>
      </p:sp>
      <p:sp>
        <p:nvSpPr>
          <p:cNvPr id="133" name="Google Shape;133;p19"/>
          <p:cNvSpPr txBox="1"/>
          <p:nvPr>
            <p:ph idx="4294967295" type="subTitle"/>
          </p:nvPr>
        </p:nvSpPr>
        <p:spPr>
          <a:xfrm>
            <a:off x="647100" y="3218734"/>
            <a:ext cx="7949100" cy="156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Any questions?</a:t>
            </a:r>
            <a:endParaRPr b="1" sz="2400">
              <a:solidFill>
                <a:srgbClr val="FFFFFF"/>
              </a:solidFill>
            </a:endParaRPr>
          </a:p>
        </p:txBody>
      </p:sp>
      <p:sp>
        <p:nvSpPr>
          <p:cNvPr id="134" name="Google Shape;134;p19"/>
          <p:cNvSpPr/>
          <p:nvPr/>
        </p:nvSpPr>
        <p:spPr>
          <a:xfrm>
            <a:off x="4162800" y="1287775"/>
            <a:ext cx="1073858" cy="979169"/>
          </a:xfrm>
          <a:custGeom>
            <a:rect b="b" l="l" r="r" t="t"/>
            <a:pathLst>
              <a:path extrusionOk="0" h="15403" w="16717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3667325" y="838075"/>
            <a:ext cx="5095800" cy="254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DETAILS OF OUR PRESENTATION: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 u="sng">
                <a:solidFill>
                  <a:srgbClr val="4C1130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https://gregoryfaletto.com/2019/05/19/our-entry-in-the-ocrug-hackathon-2019/</a:t>
            </a:r>
            <a:endParaRPr/>
          </a:p>
        </p:txBody>
      </p:sp>
      <p:sp>
        <p:nvSpPr>
          <p:cNvPr id="141" name="Google Shape;141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20"/>
          <p:cNvSpPr txBox="1"/>
          <p:nvPr/>
        </p:nvSpPr>
        <p:spPr>
          <a:xfrm>
            <a:off x="3485975" y="3715625"/>
            <a:ext cx="51537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References: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aseline="30000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https://www.sciencedirect.com/science/article/pii/S0013935102943380</a:t>
            </a:r>
            <a:endParaRPr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aseline="30000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Gender and age differences in mixed metal exposure and urinary excretion. </a:t>
            </a:r>
            <a:r>
              <a:rPr lang="en" sz="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https://www.ncbi.nlm.nih.gov/pubmed/21962832</a:t>
            </a:r>
            <a:endParaRPr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aseline="30000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 </a:t>
            </a: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Nitrate/Nitrite Toxicity </a:t>
            </a:r>
            <a:r>
              <a:rPr lang="en" sz="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https://www.atsdr.cdc.gov/csem/nitrate_2013/docs/nitrite.pdf</a:t>
            </a:r>
            <a:endParaRPr sz="7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